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58" r:id="rId3"/>
    <p:sldId id="264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0"/>
  </p:normalViewPr>
  <p:slideViewPr>
    <p:cSldViewPr snapToGrid="0" snapToObjects="1">
      <p:cViewPr varScale="1">
        <p:scale>
          <a:sx n="68" d="100"/>
          <a:sy n="68" d="100"/>
        </p:scale>
        <p:origin x="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900" y="1122362"/>
            <a:ext cx="86093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900" y="5230134"/>
            <a:ext cx="46101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00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991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97973"/>
            <a:ext cx="2674301" cy="527898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4169"/>
            <a:ext cx="77343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104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326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155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94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109789"/>
            <a:ext cx="4507931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3063530"/>
            <a:ext cx="4507930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109789"/>
            <a:ext cx="4507932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3063530"/>
            <a:ext cx="4507932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968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8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80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861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51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385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029207" y="4680813"/>
            <a:ext cx="27583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‹N°›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F5135F-115E-423C-BE4A-B56C35DC9F3E}"/>
              </a:ext>
            </a:extLst>
          </p:cNvPr>
          <p:cNvGrpSpPr/>
          <p:nvPr/>
        </p:nvGrpSpPr>
        <p:grpSpPr>
          <a:xfrm>
            <a:off x="174436" y="6356005"/>
            <a:ext cx="358083" cy="358083"/>
            <a:chOff x="4135740" y="1745599"/>
            <a:chExt cx="558732" cy="5587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</a:extLst>
            </p:cNvPr>
            <p:cNvGrpSpPr/>
            <p:nvPr/>
          </p:nvGrpSpPr>
          <p:grpSpPr>
            <a:xfrm>
              <a:off x="4135740" y="1745599"/>
              <a:ext cx="558732" cy="558732"/>
              <a:chOff x="1028007" y="1706560"/>
              <a:chExt cx="575710" cy="57571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</a:extLst>
            </p:cNvPr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601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2" r:id="rId10"/>
    <p:sldLayoutId id="214748367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8">
            <a:extLst>
              <a:ext uri="{FF2B5EF4-FFF2-40B4-BE49-F238E27FC236}">
                <a16:creationId xmlns:a16="http://schemas.microsoft.com/office/drawing/2014/main" id="{5AF95C2A-DC97-4FC5-B4D7-ECA8B8A66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DEAF34AB-AE16-45B5-ABC1-801F0622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3" descr="Structure de verre moléculaire">
            <a:extLst>
              <a:ext uri="{FF2B5EF4-FFF2-40B4-BE49-F238E27FC236}">
                <a16:creationId xmlns:a16="http://schemas.microsoft.com/office/drawing/2014/main" id="{CA81CA4C-A81A-4F59-A4F4-1495577E0A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4000"/>
          </a:blip>
          <a:srcRect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3" name="Rectangle 12">
            <a:extLst>
              <a:ext uri="{FF2B5EF4-FFF2-40B4-BE49-F238E27FC236}">
                <a16:creationId xmlns:a16="http://schemas.microsoft.com/office/drawing/2014/main" id="{91080BBA-334D-47E7-984F-354D2ADEE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65439" y="231439"/>
            <a:ext cx="6858000" cy="639512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210F95C-9F8D-E04A-82F2-6DD09E7E8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0236" y="390663"/>
            <a:ext cx="7453283" cy="1084668"/>
          </a:xfrm>
        </p:spPr>
        <p:txBody>
          <a:bodyPr anchor="b">
            <a:normAutofit fontScale="90000"/>
          </a:bodyPr>
          <a:lstStyle/>
          <a:p>
            <a:pPr algn="ctr"/>
            <a:r>
              <a:rPr lang="fr-FR" sz="6600" dirty="0">
                <a:solidFill>
                  <a:srgbClr val="FF0000"/>
                </a:solidFill>
                <a:highlight>
                  <a:srgbClr val="C0C0C0"/>
                </a:highlight>
              </a:rPr>
              <a:t>Objets Connectés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7B72CBB-52BD-4F4C-BD5E-3680B00056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4375" y="5672555"/>
            <a:ext cx="3886200" cy="108466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r-FR" dirty="0">
                <a:solidFill>
                  <a:srgbClr val="FFFFFF"/>
                </a:solidFill>
              </a:rPr>
              <a:t>Alex Truong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r-FR" dirty="0">
                <a:solidFill>
                  <a:srgbClr val="FFFFFF"/>
                </a:solidFill>
              </a:rPr>
              <a:t>Khammar Nadjib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fr-FR" dirty="0">
                <a:solidFill>
                  <a:srgbClr val="FFFFFF"/>
                </a:solidFill>
              </a:rPr>
              <a:t>Abdel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D90B6BE-4608-41D2-B075-FF612C55A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0EB12EA-C9EA-45BE-A22A-01D12F1BD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4162BCC-A310-4FED-9E20-7E50DE98CD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3EAC428-76D3-48E0-92FE-525A3B1EDD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304A83B-3D40-4647-96E0-5B28DD1E5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Image 5" descr="Une image contenant équipement électronique&#10;&#10;Description générée automatiquement">
            <a:extLst>
              <a:ext uri="{FF2B5EF4-FFF2-40B4-BE49-F238E27FC236}">
                <a16:creationId xmlns:a16="http://schemas.microsoft.com/office/drawing/2014/main" id="{ABC4DAC2-14BE-F040-AEDB-35BEE7F2B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788" y="2439065"/>
            <a:ext cx="4752404" cy="31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16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7C4707-9C68-44ED-A6DE-88FF7A50F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69060A4-9EDF-4FB5-87A8-A9FC83E44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663" y="217714"/>
            <a:ext cx="6968018" cy="6640286"/>
          </a:xfrm>
          <a:custGeom>
            <a:avLst/>
            <a:gdLst>
              <a:gd name="connsiteX0" fmla="*/ 6352331 w 6968018"/>
              <a:gd name="connsiteY0" fmla="*/ 0 h 6643444"/>
              <a:gd name="connsiteX1" fmla="*/ 6968018 w 6968018"/>
              <a:gd name="connsiteY1" fmla="*/ 6643444 h 6643444"/>
              <a:gd name="connsiteX2" fmla="*/ 561128 w 6968018"/>
              <a:gd name="connsiteY2" fmla="*/ 6643444 h 6643444"/>
              <a:gd name="connsiteX3" fmla="*/ 0 w 6968018"/>
              <a:gd name="connsiteY3" fmla="*/ 588709 h 664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8018" h="6643444">
                <a:moveTo>
                  <a:pt x="6352331" y="0"/>
                </a:moveTo>
                <a:lnTo>
                  <a:pt x="6968018" y="6643444"/>
                </a:lnTo>
                <a:lnTo>
                  <a:pt x="561128" y="6643444"/>
                </a:lnTo>
                <a:lnTo>
                  <a:pt x="0" y="588709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937A4B0-1638-4AFA-91A5-60F8BB498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764" y="379444"/>
            <a:ext cx="6678117" cy="6490996"/>
          </a:xfrm>
          <a:custGeom>
            <a:avLst/>
            <a:gdLst>
              <a:gd name="connsiteX0" fmla="*/ 6004504 w 6647705"/>
              <a:gd name="connsiteY0" fmla="*/ 217 h 6461436"/>
              <a:gd name="connsiteX1" fmla="*/ 6043316 w 6647705"/>
              <a:gd name="connsiteY1" fmla="*/ 21512 h 6461436"/>
              <a:gd name="connsiteX2" fmla="*/ 6200652 w 6647705"/>
              <a:gd name="connsiteY2" fmla="*/ 1719217 h 6461436"/>
              <a:gd name="connsiteX3" fmla="*/ 6206825 w 6647705"/>
              <a:gd name="connsiteY3" fmla="*/ 1785827 h 6461436"/>
              <a:gd name="connsiteX4" fmla="*/ 6221227 w 6647705"/>
              <a:gd name="connsiteY4" fmla="*/ 1822016 h 6461436"/>
              <a:gd name="connsiteX5" fmla="*/ 6237305 w 6647705"/>
              <a:gd name="connsiteY5" fmla="*/ 1858891 h 6461436"/>
              <a:gd name="connsiteX6" fmla="*/ 6245339 w 6647705"/>
              <a:gd name="connsiteY6" fmla="*/ 2011010 h 6461436"/>
              <a:gd name="connsiteX7" fmla="*/ 6243065 w 6647705"/>
              <a:gd name="connsiteY7" fmla="*/ 2066060 h 6461436"/>
              <a:gd name="connsiteX8" fmla="*/ 6238739 w 6647705"/>
              <a:gd name="connsiteY8" fmla="*/ 2104210 h 6461436"/>
              <a:gd name="connsiteX9" fmla="*/ 6237021 w 6647705"/>
              <a:gd name="connsiteY9" fmla="*/ 2111648 h 6461436"/>
              <a:gd name="connsiteX10" fmla="*/ 6259718 w 6647705"/>
              <a:gd name="connsiteY10" fmla="*/ 2356556 h 6461436"/>
              <a:gd name="connsiteX11" fmla="*/ 6264060 w 6647705"/>
              <a:gd name="connsiteY11" fmla="*/ 2374375 h 6461436"/>
              <a:gd name="connsiteX12" fmla="*/ 6267041 w 6647705"/>
              <a:gd name="connsiteY12" fmla="*/ 2435573 h 6461436"/>
              <a:gd name="connsiteX13" fmla="*/ 6271496 w 6647705"/>
              <a:gd name="connsiteY13" fmla="*/ 2444087 h 6461436"/>
              <a:gd name="connsiteX14" fmla="*/ 6647705 w 6647705"/>
              <a:gd name="connsiteY14" fmla="*/ 6461436 h 6461436"/>
              <a:gd name="connsiteX15" fmla="*/ 545408 w 6647705"/>
              <a:gd name="connsiteY15" fmla="*/ 6461436 h 6461436"/>
              <a:gd name="connsiteX16" fmla="*/ 544170 w 6647705"/>
              <a:gd name="connsiteY16" fmla="*/ 6448085 h 6461436"/>
              <a:gd name="connsiteX17" fmla="*/ 533573 w 6647705"/>
              <a:gd name="connsiteY17" fmla="*/ 6434067 h 6461436"/>
              <a:gd name="connsiteX18" fmla="*/ 522439 w 6647705"/>
              <a:gd name="connsiteY18" fmla="*/ 6388375 h 6461436"/>
              <a:gd name="connsiteX19" fmla="*/ 518228 w 6647705"/>
              <a:gd name="connsiteY19" fmla="*/ 6357352 h 6461436"/>
              <a:gd name="connsiteX20" fmla="*/ 518072 w 6647705"/>
              <a:gd name="connsiteY20" fmla="*/ 6352810 h 6461436"/>
              <a:gd name="connsiteX21" fmla="*/ 523971 w 6647705"/>
              <a:gd name="connsiteY21" fmla="*/ 6314577 h 6461436"/>
              <a:gd name="connsiteX22" fmla="*/ 518934 w 6647705"/>
              <a:gd name="connsiteY22" fmla="*/ 6311532 h 6461436"/>
              <a:gd name="connsiteX23" fmla="*/ 513042 w 6647705"/>
              <a:gd name="connsiteY23" fmla="*/ 6300271 h 6461436"/>
              <a:gd name="connsiteX24" fmla="*/ 517740 w 6647705"/>
              <a:gd name="connsiteY24" fmla="*/ 6289716 h 6461436"/>
              <a:gd name="connsiteX25" fmla="*/ 523418 w 6647705"/>
              <a:gd name="connsiteY25" fmla="*/ 6241814 h 6461436"/>
              <a:gd name="connsiteX26" fmla="*/ 523922 w 6647705"/>
              <a:gd name="connsiteY26" fmla="*/ 6229603 h 6461436"/>
              <a:gd name="connsiteX27" fmla="*/ 67 w 6647705"/>
              <a:gd name="connsiteY27" fmla="*/ 577048 h 6461436"/>
              <a:gd name="connsiteX28" fmla="*/ 34408 w 6647705"/>
              <a:gd name="connsiteY28" fmla="*/ 548975 h 6461436"/>
              <a:gd name="connsiteX29" fmla="*/ 6004504 w 6647705"/>
              <a:gd name="connsiteY29" fmla="*/ 217 h 646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647705" h="6461436">
                <a:moveTo>
                  <a:pt x="6004504" y="217"/>
                </a:moveTo>
                <a:cubicBezTo>
                  <a:pt x="6024678" y="-1575"/>
                  <a:pt x="6042004" y="7929"/>
                  <a:pt x="6043316" y="21512"/>
                </a:cubicBezTo>
                <a:lnTo>
                  <a:pt x="6200652" y="1719217"/>
                </a:lnTo>
                <a:lnTo>
                  <a:pt x="6206825" y="1785827"/>
                </a:lnTo>
                <a:lnTo>
                  <a:pt x="6221227" y="1822016"/>
                </a:lnTo>
                <a:cubicBezTo>
                  <a:pt x="6213856" y="1837795"/>
                  <a:pt x="6231996" y="1847154"/>
                  <a:pt x="6237305" y="1858891"/>
                </a:cubicBezTo>
                <a:lnTo>
                  <a:pt x="6245339" y="2011010"/>
                </a:lnTo>
                <a:lnTo>
                  <a:pt x="6243065" y="2066060"/>
                </a:lnTo>
                <a:lnTo>
                  <a:pt x="6238739" y="2104210"/>
                </a:lnTo>
                <a:lnTo>
                  <a:pt x="6237021" y="2111648"/>
                </a:lnTo>
                <a:lnTo>
                  <a:pt x="6259718" y="2356556"/>
                </a:lnTo>
                <a:lnTo>
                  <a:pt x="6264060" y="2374375"/>
                </a:lnTo>
                <a:lnTo>
                  <a:pt x="6267041" y="2435573"/>
                </a:lnTo>
                <a:lnTo>
                  <a:pt x="6271496" y="2444087"/>
                </a:lnTo>
                <a:lnTo>
                  <a:pt x="6647705" y="6461436"/>
                </a:lnTo>
                <a:lnTo>
                  <a:pt x="545408" y="6461436"/>
                </a:lnTo>
                <a:lnTo>
                  <a:pt x="544170" y="6448085"/>
                </a:lnTo>
                <a:lnTo>
                  <a:pt x="533573" y="6434067"/>
                </a:lnTo>
                <a:lnTo>
                  <a:pt x="522439" y="6388375"/>
                </a:lnTo>
                <a:lnTo>
                  <a:pt x="518228" y="6357352"/>
                </a:lnTo>
                <a:lnTo>
                  <a:pt x="518072" y="6352810"/>
                </a:lnTo>
                <a:lnTo>
                  <a:pt x="523971" y="6314577"/>
                </a:lnTo>
                <a:cubicBezTo>
                  <a:pt x="522183" y="6313865"/>
                  <a:pt x="520483" y="6312841"/>
                  <a:pt x="518934" y="6311532"/>
                </a:cubicBezTo>
                <a:lnTo>
                  <a:pt x="513042" y="6300271"/>
                </a:lnTo>
                <a:lnTo>
                  <a:pt x="517740" y="6289716"/>
                </a:lnTo>
                <a:lnTo>
                  <a:pt x="523418" y="6241814"/>
                </a:lnTo>
                <a:lnTo>
                  <a:pt x="523922" y="6229603"/>
                </a:lnTo>
                <a:lnTo>
                  <a:pt x="67" y="577048"/>
                </a:lnTo>
                <a:cubicBezTo>
                  <a:pt x="-1138" y="563427"/>
                  <a:pt x="14205" y="550882"/>
                  <a:pt x="34408" y="548975"/>
                </a:cubicBezTo>
                <a:cubicBezTo>
                  <a:pt x="2024440" y="366055"/>
                  <a:pt x="4014473" y="183136"/>
                  <a:pt x="6004504" y="217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Électronique">
            <a:extLst>
              <a:ext uri="{FF2B5EF4-FFF2-40B4-BE49-F238E27FC236}">
                <a16:creationId xmlns:a16="http://schemas.microsoft.com/office/drawing/2014/main" id="{42F01FA6-4BFC-4131-AAFC-4BFF105FBD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4000"/>
          </a:blip>
          <a:srcRect r="31326" b="1"/>
          <a:stretch/>
        </p:blipFill>
        <p:spPr>
          <a:xfrm>
            <a:off x="457850" y="379444"/>
            <a:ext cx="6678117" cy="6490996"/>
          </a:xfrm>
          <a:custGeom>
            <a:avLst/>
            <a:gdLst/>
            <a:ahLst/>
            <a:cxnLst/>
            <a:rect l="l" t="t" r="r" b="b"/>
            <a:pathLst>
              <a:path w="6647705" h="6461436">
                <a:moveTo>
                  <a:pt x="6004504" y="217"/>
                </a:moveTo>
                <a:cubicBezTo>
                  <a:pt x="6024678" y="-1575"/>
                  <a:pt x="6042004" y="7929"/>
                  <a:pt x="6043316" y="21512"/>
                </a:cubicBezTo>
                <a:lnTo>
                  <a:pt x="6200652" y="1719217"/>
                </a:lnTo>
                <a:lnTo>
                  <a:pt x="6206825" y="1785827"/>
                </a:lnTo>
                <a:lnTo>
                  <a:pt x="6221227" y="1822016"/>
                </a:lnTo>
                <a:cubicBezTo>
                  <a:pt x="6213856" y="1837795"/>
                  <a:pt x="6231996" y="1847154"/>
                  <a:pt x="6237305" y="1858891"/>
                </a:cubicBezTo>
                <a:lnTo>
                  <a:pt x="6245339" y="2011010"/>
                </a:lnTo>
                <a:lnTo>
                  <a:pt x="6243065" y="2066060"/>
                </a:lnTo>
                <a:lnTo>
                  <a:pt x="6238739" y="2104210"/>
                </a:lnTo>
                <a:lnTo>
                  <a:pt x="6237021" y="2111648"/>
                </a:lnTo>
                <a:lnTo>
                  <a:pt x="6259718" y="2356556"/>
                </a:lnTo>
                <a:lnTo>
                  <a:pt x="6264060" y="2374375"/>
                </a:lnTo>
                <a:lnTo>
                  <a:pt x="6267041" y="2435573"/>
                </a:lnTo>
                <a:lnTo>
                  <a:pt x="6271496" y="2444087"/>
                </a:lnTo>
                <a:lnTo>
                  <a:pt x="6647705" y="6461436"/>
                </a:lnTo>
                <a:lnTo>
                  <a:pt x="545408" y="6461436"/>
                </a:lnTo>
                <a:lnTo>
                  <a:pt x="544170" y="6448085"/>
                </a:lnTo>
                <a:lnTo>
                  <a:pt x="533573" y="6434067"/>
                </a:lnTo>
                <a:lnTo>
                  <a:pt x="522439" y="6388375"/>
                </a:lnTo>
                <a:lnTo>
                  <a:pt x="518228" y="6357352"/>
                </a:lnTo>
                <a:lnTo>
                  <a:pt x="518072" y="6352810"/>
                </a:lnTo>
                <a:lnTo>
                  <a:pt x="523971" y="6314577"/>
                </a:lnTo>
                <a:cubicBezTo>
                  <a:pt x="522183" y="6313865"/>
                  <a:pt x="520483" y="6312841"/>
                  <a:pt x="518934" y="6311532"/>
                </a:cubicBezTo>
                <a:lnTo>
                  <a:pt x="513042" y="6300271"/>
                </a:lnTo>
                <a:lnTo>
                  <a:pt x="517740" y="6289716"/>
                </a:lnTo>
                <a:lnTo>
                  <a:pt x="523418" y="6241814"/>
                </a:lnTo>
                <a:lnTo>
                  <a:pt x="523922" y="6229603"/>
                </a:lnTo>
                <a:lnTo>
                  <a:pt x="67" y="577048"/>
                </a:lnTo>
                <a:cubicBezTo>
                  <a:pt x="-1138" y="563427"/>
                  <a:pt x="14205" y="550882"/>
                  <a:pt x="34408" y="548975"/>
                </a:cubicBezTo>
                <a:cubicBezTo>
                  <a:pt x="2024440" y="366055"/>
                  <a:pt x="4014473" y="183136"/>
                  <a:pt x="6004504" y="217"/>
                </a:cubicBez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0376AD7-5814-4A2B-B3FC-395355E39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830335">
            <a:off x="463402" y="118600"/>
            <a:ext cx="444795" cy="1868387"/>
          </a:xfrm>
          <a:custGeom>
            <a:avLst/>
            <a:gdLst>
              <a:gd name="connsiteX0" fmla="*/ 0 w 444795"/>
              <a:gd name="connsiteY0" fmla="*/ 78388 h 1868387"/>
              <a:gd name="connsiteX1" fmla="*/ 39454 w 444795"/>
              <a:gd name="connsiteY1" fmla="*/ 66552 h 1868387"/>
              <a:gd name="connsiteX2" fmla="*/ 139617 w 444795"/>
              <a:gd name="connsiteY2" fmla="*/ 42263 h 1868387"/>
              <a:gd name="connsiteX3" fmla="*/ 193778 w 444795"/>
              <a:gd name="connsiteY3" fmla="*/ 51160 h 1868387"/>
              <a:gd name="connsiteX4" fmla="*/ 261389 w 444795"/>
              <a:gd name="connsiteY4" fmla="*/ 36852 h 1868387"/>
              <a:gd name="connsiteX5" fmla="*/ 274876 w 444795"/>
              <a:gd name="connsiteY5" fmla="*/ 37840 h 1868387"/>
              <a:gd name="connsiteX6" fmla="*/ 280032 w 444795"/>
              <a:gd name="connsiteY6" fmla="*/ 48921 h 1868387"/>
              <a:gd name="connsiteX7" fmla="*/ 284781 w 444795"/>
              <a:gd name="connsiteY7" fmla="*/ 50980 h 1868387"/>
              <a:gd name="connsiteX8" fmla="*/ 300007 w 444795"/>
              <a:gd name="connsiteY8" fmla="*/ 37078 h 1868387"/>
              <a:gd name="connsiteX9" fmla="*/ 375999 w 444795"/>
              <a:gd name="connsiteY9" fmla="*/ 45281 h 1868387"/>
              <a:gd name="connsiteX10" fmla="*/ 417584 w 444795"/>
              <a:gd name="connsiteY10" fmla="*/ 9727 h 1868387"/>
              <a:gd name="connsiteX11" fmla="*/ 444795 w 444795"/>
              <a:gd name="connsiteY11" fmla="*/ 0 h 1868387"/>
              <a:gd name="connsiteX12" fmla="*/ 444795 w 444795"/>
              <a:gd name="connsiteY12" fmla="*/ 1864840 h 1868387"/>
              <a:gd name="connsiteX13" fmla="*/ 430079 w 444795"/>
              <a:gd name="connsiteY13" fmla="*/ 1860813 h 1868387"/>
              <a:gd name="connsiteX14" fmla="*/ 383783 w 444795"/>
              <a:gd name="connsiteY14" fmla="*/ 1862444 h 1868387"/>
              <a:gd name="connsiteX15" fmla="*/ 370358 w 444795"/>
              <a:gd name="connsiteY15" fmla="*/ 1868387 h 1868387"/>
              <a:gd name="connsiteX16" fmla="*/ 336658 w 444795"/>
              <a:gd name="connsiteY16" fmla="*/ 1868387 h 1868387"/>
              <a:gd name="connsiteX17" fmla="*/ 306546 w 444795"/>
              <a:gd name="connsiteY17" fmla="*/ 1858526 h 1868387"/>
              <a:gd name="connsiteX18" fmla="*/ 236457 w 444795"/>
              <a:gd name="connsiteY18" fmla="*/ 1847671 h 1868387"/>
              <a:gd name="connsiteX19" fmla="*/ 205722 w 444795"/>
              <a:gd name="connsiteY19" fmla="*/ 1841430 h 1868387"/>
              <a:gd name="connsiteX20" fmla="*/ 181807 w 444795"/>
              <a:gd name="connsiteY20" fmla="*/ 1823771 h 1868387"/>
              <a:gd name="connsiteX21" fmla="*/ 178439 w 444795"/>
              <a:gd name="connsiteY21" fmla="*/ 1808957 h 1868387"/>
              <a:gd name="connsiteX22" fmla="*/ 161935 w 444795"/>
              <a:gd name="connsiteY22" fmla="*/ 1803551 h 1868387"/>
              <a:gd name="connsiteX23" fmla="*/ 158071 w 444795"/>
              <a:gd name="connsiteY23" fmla="*/ 1799541 h 1868387"/>
              <a:gd name="connsiteX24" fmla="*/ 135376 w 444795"/>
              <a:gd name="connsiteY24" fmla="*/ 1779136 h 1868387"/>
              <a:gd name="connsiteX25" fmla="*/ 132952 w 444795"/>
              <a:gd name="connsiteY25" fmla="*/ 1786380 h 1868387"/>
              <a:gd name="connsiteX26" fmla="*/ 0 w 444795"/>
              <a:gd name="connsiteY26" fmla="*/ 1663146 h 1868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44795" h="1868387">
                <a:moveTo>
                  <a:pt x="0" y="78388"/>
                </a:moveTo>
                <a:lnTo>
                  <a:pt x="39454" y="66552"/>
                </a:lnTo>
                <a:cubicBezTo>
                  <a:pt x="73377" y="59047"/>
                  <a:pt x="108602" y="54461"/>
                  <a:pt x="139617" y="42263"/>
                </a:cubicBezTo>
                <a:cubicBezTo>
                  <a:pt x="180799" y="87869"/>
                  <a:pt x="156173" y="44723"/>
                  <a:pt x="193778" y="51160"/>
                </a:cubicBezTo>
                <a:lnTo>
                  <a:pt x="261389" y="36852"/>
                </a:lnTo>
                <a:lnTo>
                  <a:pt x="274876" y="37840"/>
                </a:lnTo>
                <a:lnTo>
                  <a:pt x="280032" y="48921"/>
                </a:lnTo>
                <a:lnTo>
                  <a:pt x="284781" y="50980"/>
                </a:lnTo>
                <a:lnTo>
                  <a:pt x="300007" y="37078"/>
                </a:lnTo>
                <a:cubicBezTo>
                  <a:pt x="322467" y="29589"/>
                  <a:pt x="353078" y="47149"/>
                  <a:pt x="375999" y="45281"/>
                </a:cubicBezTo>
                <a:cubicBezTo>
                  <a:pt x="382977" y="27666"/>
                  <a:pt x="397501" y="17994"/>
                  <a:pt x="417584" y="9727"/>
                </a:cubicBezTo>
                <a:lnTo>
                  <a:pt x="444795" y="0"/>
                </a:lnTo>
                <a:lnTo>
                  <a:pt x="444795" y="1864840"/>
                </a:lnTo>
                <a:lnTo>
                  <a:pt x="430079" y="1860813"/>
                </a:lnTo>
                <a:cubicBezTo>
                  <a:pt x="411946" y="1857931"/>
                  <a:pt x="392950" y="1858479"/>
                  <a:pt x="383783" y="1862444"/>
                </a:cubicBezTo>
                <a:lnTo>
                  <a:pt x="370358" y="1868387"/>
                </a:lnTo>
                <a:lnTo>
                  <a:pt x="336658" y="1868387"/>
                </a:lnTo>
                <a:lnTo>
                  <a:pt x="306546" y="1858526"/>
                </a:lnTo>
                <a:cubicBezTo>
                  <a:pt x="280888" y="1847233"/>
                  <a:pt x="256422" y="1834783"/>
                  <a:pt x="236457" y="1847671"/>
                </a:cubicBezTo>
                <a:cubicBezTo>
                  <a:pt x="224964" y="1848497"/>
                  <a:pt x="214878" y="1845991"/>
                  <a:pt x="205722" y="1841430"/>
                </a:cubicBezTo>
                <a:lnTo>
                  <a:pt x="181807" y="1823771"/>
                </a:lnTo>
                <a:lnTo>
                  <a:pt x="178439" y="1808957"/>
                </a:lnTo>
                <a:lnTo>
                  <a:pt x="161935" y="1803551"/>
                </a:lnTo>
                <a:lnTo>
                  <a:pt x="158071" y="1799541"/>
                </a:lnTo>
                <a:cubicBezTo>
                  <a:pt x="150700" y="1791836"/>
                  <a:pt x="143295" y="1784610"/>
                  <a:pt x="135376" y="1779136"/>
                </a:cubicBezTo>
                <a:lnTo>
                  <a:pt x="132952" y="1786380"/>
                </a:lnTo>
                <a:lnTo>
                  <a:pt x="0" y="1663146"/>
                </a:lnTo>
                <a:close/>
              </a:path>
            </a:pathLst>
          </a:custGeo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E814F4-CE67-8C4E-AA9B-5C81400CB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1445" y="1517812"/>
            <a:ext cx="3447012" cy="31161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Notre travail consiste à détecter la présence en utilisant deux capteurs différents :</a:t>
            </a:r>
          </a:p>
          <a:p>
            <a:r>
              <a:rPr lang="fr-FR" dirty="0"/>
              <a:t>HC-SR501 </a:t>
            </a:r>
            <a:r>
              <a:rPr lang="fr-FR" dirty="0" err="1"/>
              <a:t>pir</a:t>
            </a:r>
            <a:r>
              <a:rPr lang="fr-FR" dirty="0"/>
              <a:t> </a:t>
            </a:r>
            <a:r>
              <a:rPr lang="fr-FR" dirty="0" err="1"/>
              <a:t>sensor</a:t>
            </a:r>
            <a:r>
              <a:rPr lang="fr-FR" dirty="0"/>
              <a:t> (capteur de présence)</a:t>
            </a:r>
          </a:p>
          <a:p>
            <a:r>
              <a:rPr lang="fr-FR" dirty="0"/>
              <a:t>HC-SR04 </a:t>
            </a:r>
            <a:r>
              <a:rPr lang="fr-FR" dirty="0" err="1"/>
              <a:t>ultrasonic</a:t>
            </a:r>
            <a:r>
              <a:rPr lang="fr-FR" dirty="0"/>
              <a:t> </a:t>
            </a:r>
            <a:r>
              <a:rPr lang="fr-FR" dirty="0" err="1"/>
              <a:t>sensor</a:t>
            </a:r>
            <a:r>
              <a:rPr lang="fr-FR" dirty="0"/>
              <a:t> (capteur ultrason)</a:t>
            </a:r>
          </a:p>
          <a:p>
            <a:endParaRPr lang="fr-FR" dirty="0"/>
          </a:p>
          <a:p>
            <a:endParaRPr lang="fr-FR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D2835C-DDE9-4332-9476-94B711F05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7647015-EE9A-4F89-A88A-DC5786E66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B275C9D-23AD-4120-B860-4A6498810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7793833-C4D8-475A-86F4-45B2FFCF4F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BDF05EB-F6AC-4339-BC6E-8D652768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8924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24B5F33-B153-4B43-AB41-30F69A35A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47" y="715443"/>
            <a:ext cx="7011378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76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EF32ACB-37F7-4E27-BDBC-67A94864F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AF34AB-AE16-45B5-ABC1-801F0622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oîtes en carton sur bande transporteuse">
            <a:extLst>
              <a:ext uri="{FF2B5EF4-FFF2-40B4-BE49-F238E27FC236}">
                <a16:creationId xmlns:a16="http://schemas.microsoft.com/office/drawing/2014/main" id="{FC9C6412-89E7-4A59-B51E-E7AB295678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4000"/>
          </a:blip>
          <a:srcRect b="15730"/>
          <a:stretch/>
        </p:blipFill>
        <p:spPr>
          <a:xfrm>
            <a:off x="20" y="-5"/>
            <a:ext cx="12191980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40449D5-DE6C-45AB-811E-29321C591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418457" y="1418454"/>
            <a:ext cx="6858002" cy="402108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9CE3330-4D83-4042-A3A1-D3820B77B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419" y="714376"/>
            <a:ext cx="9301162" cy="8600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i="1" kern="1200" dirty="0">
                <a:solidFill>
                  <a:srgbClr val="FF0000"/>
                </a:solidFill>
                <a:highlight>
                  <a:srgbClr val="C0C0C0"/>
                </a:highlight>
                <a:latin typeface="+mj-lt"/>
                <a:ea typeface="+mj-ea"/>
                <a:cs typeface="+mj-cs"/>
              </a:rPr>
              <a:t>Diffusion des </a:t>
            </a:r>
            <a:r>
              <a:rPr lang="en-US" i="1" kern="1200" dirty="0" err="1">
                <a:solidFill>
                  <a:srgbClr val="FF0000"/>
                </a:solidFill>
                <a:highlight>
                  <a:srgbClr val="C0C0C0"/>
                </a:highlight>
                <a:latin typeface="+mj-lt"/>
                <a:ea typeface="+mj-ea"/>
                <a:cs typeface="+mj-cs"/>
              </a:rPr>
              <a:t>données</a:t>
            </a:r>
            <a:r>
              <a:rPr lang="en-US" i="1" kern="1200" dirty="0">
                <a:solidFill>
                  <a:srgbClr val="FF0000"/>
                </a:solidFill>
                <a:highlight>
                  <a:srgbClr val="C0C0C0"/>
                </a:highlight>
                <a:latin typeface="+mj-lt"/>
                <a:ea typeface="+mj-ea"/>
                <a:cs typeface="+mj-cs"/>
              </a:rPr>
              <a:t> sur le </a:t>
            </a:r>
            <a:r>
              <a:rPr lang="en-US" i="1" kern="1200" dirty="0" err="1">
                <a:solidFill>
                  <a:srgbClr val="FF0000"/>
                </a:solidFill>
                <a:highlight>
                  <a:srgbClr val="C0C0C0"/>
                </a:highlight>
                <a:latin typeface="+mj-lt"/>
                <a:ea typeface="+mj-ea"/>
                <a:cs typeface="+mj-cs"/>
              </a:rPr>
              <a:t>serveur</a:t>
            </a:r>
            <a:r>
              <a:rPr lang="en-US" i="1" kern="1200" dirty="0">
                <a:solidFill>
                  <a:srgbClr val="FF0000"/>
                </a:solidFill>
                <a:highlight>
                  <a:srgbClr val="C0C0C0"/>
                </a:highlight>
                <a:latin typeface="+mj-lt"/>
                <a:ea typeface="+mj-ea"/>
                <a:cs typeface="+mj-cs"/>
              </a:rPr>
              <a:t>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22480C3-21A7-43F5-9070-D4ACB7435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D0EC083-0A53-4954-B40D-58DE716A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E0B7F4D-C85E-48A0-96DF-660635DF22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ED81EDB-4C09-4811-9DC9-0E1902402C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ED912B6-9DD8-4B07-B08A-82FE15F36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63F2B9B0-5FCB-4141-97F5-DBBAE29B08B3}"/>
              </a:ext>
            </a:extLst>
          </p:cNvPr>
          <p:cNvSpPr txBox="1"/>
          <p:nvPr/>
        </p:nvSpPr>
        <p:spPr>
          <a:xfrm>
            <a:off x="525703" y="2357972"/>
            <a:ext cx="505389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highlight>
                  <a:srgbClr val="C0C0C0"/>
                </a:highlight>
              </a:rPr>
              <a:t>On remarque que nos données s’affichent sur le terminal ce qui indique qu’elles ont été envoyées.</a:t>
            </a:r>
          </a:p>
          <a:p>
            <a:r>
              <a:rPr lang="fr-FR" sz="2400" dirty="0">
                <a:highlight>
                  <a:srgbClr val="C0C0C0"/>
                </a:highlight>
              </a:rPr>
              <a:t>La variable distance correspond au capteur ultrason et la variable </a:t>
            </a:r>
            <a:r>
              <a:rPr lang="fr-FR" sz="2400" dirty="0" err="1">
                <a:highlight>
                  <a:srgbClr val="C0C0C0"/>
                </a:highlight>
              </a:rPr>
              <a:t>detection</a:t>
            </a:r>
            <a:r>
              <a:rPr lang="fr-FR" sz="2400" dirty="0">
                <a:highlight>
                  <a:srgbClr val="C0C0C0"/>
                </a:highlight>
              </a:rPr>
              <a:t> correspond au capteur infrarouge</a:t>
            </a:r>
          </a:p>
          <a:p>
            <a:endParaRPr lang="fr-FR" sz="2400" dirty="0">
              <a:highlight>
                <a:srgbClr val="C0C0C0"/>
              </a:highlight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5E686CA-5DCD-B94E-940F-62CC2C725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810" y="1968332"/>
            <a:ext cx="57023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5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758E4FA-C4A9-4D94-828D-0C4D6ED97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C7E8494-4391-F74A-97E0-6A301D3CB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1" y="681037"/>
            <a:ext cx="5410200" cy="216655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4600" dirty="0" err="1">
                <a:solidFill>
                  <a:srgbClr val="FF0000"/>
                </a:solidFill>
                <a:highlight>
                  <a:srgbClr val="C0C0C0"/>
                </a:highlight>
              </a:rPr>
              <a:t>Vérification</a:t>
            </a:r>
            <a:r>
              <a:rPr lang="en-US" sz="4600" dirty="0">
                <a:solidFill>
                  <a:srgbClr val="FF0000"/>
                </a:solidFill>
                <a:highlight>
                  <a:srgbClr val="C0C0C0"/>
                </a:highlight>
              </a:rPr>
              <a:t> sur </a:t>
            </a:r>
            <a:r>
              <a:rPr lang="en-US" sz="4600" dirty="0" err="1">
                <a:solidFill>
                  <a:srgbClr val="FF0000"/>
                </a:solidFill>
                <a:highlight>
                  <a:srgbClr val="C0C0C0"/>
                </a:highlight>
              </a:rPr>
              <a:t>l’application</a:t>
            </a:r>
            <a:r>
              <a:rPr lang="en-US" sz="4600" dirty="0">
                <a:solidFill>
                  <a:srgbClr val="FF0000"/>
                </a:solidFill>
                <a:highlight>
                  <a:srgbClr val="C0C0C0"/>
                </a:highlight>
              </a:rPr>
              <a:t> </a:t>
            </a:r>
            <a:r>
              <a:rPr lang="en-US" sz="4600" dirty="0" err="1">
                <a:solidFill>
                  <a:srgbClr val="FF0000"/>
                </a:solidFill>
                <a:highlight>
                  <a:srgbClr val="C0C0C0"/>
                </a:highlight>
              </a:rPr>
              <a:t>mqtt</a:t>
            </a:r>
            <a:r>
              <a:rPr lang="en-US" sz="4600" dirty="0">
                <a:solidFill>
                  <a:srgbClr val="FF0000"/>
                </a:solidFill>
                <a:highlight>
                  <a:srgbClr val="C0C0C0"/>
                </a:highlight>
              </a:rPr>
              <a:t> 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D0BB4613-040F-5D4F-81C9-1AC645DB4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13019"/>
            <a:ext cx="4645357" cy="242719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4A85217-EBB5-B846-9F37-21476177C454}"/>
              </a:ext>
            </a:extLst>
          </p:cNvPr>
          <p:cNvSpPr txBox="1"/>
          <p:nvPr/>
        </p:nvSpPr>
        <p:spPr>
          <a:xfrm>
            <a:off x="6096001" y="3339035"/>
            <a:ext cx="4610100" cy="2837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</a:pPr>
            <a:r>
              <a:rPr lang="en-US" dirty="0"/>
              <a:t>Il a </a:t>
            </a:r>
            <a:r>
              <a:rPr lang="en-US" dirty="0" err="1"/>
              <a:t>fallu</a:t>
            </a:r>
            <a:r>
              <a:rPr lang="en-US" dirty="0"/>
              <a:t> </a:t>
            </a:r>
            <a:r>
              <a:rPr lang="en-US" dirty="0" err="1"/>
              <a:t>effectuer</a:t>
            </a:r>
            <a:r>
              <a:rPr lang="en-US" dirty="0"/>
              <a:t> </a:t>
            </a:r>
            <a:r>
              <a:rPr lang="en-US" dirty="0" err="1"/>
              <a:t>quelques</a:t>
            </a:r>
            <a:r>
              <a:rPr lang="en-US" dirty="0"/>
              <a:t> </a:t>
            </a:r>
            <a:r>
              <a:rPr lang="en-US" dirty="0" err="1"/>
              <a:t>réglages</a:t>
            </a:r>
            <a:r>
              <a:rPr lang="en-US" dirty="0"/>
              <a:t> (</a:t>
            </a:r>
            <a:r>
              <a:rPr lang="en-US" dirty="0" err="1"/>
              <a:t>donnés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cours</a:t>
            </a:r>
            <a:r>
              <a:rPr lang="en-US" dirty="0"/>
              <a:t>) </a:t>
            </a:r>
            <a:r>
              <a:rPr lang="en-US" dirty="0" err="1"/>
              <a:t>puis</a:t>
            </a:r>
            <a:r>
              <a:rPr lang="en-US" dirty="0"/>
              <a:t> se connecter au </a:t>
            </a:r>
            <a:r>
              <a:rPr lang="en-US" dirty="0" err="1"/>
              <a:t>compte</a:t>
            </a:r>
            <a:r>
              <a:rPr lang="en-US" dirty="0"/>
              <a:t> fablab2122 pour </a:t>
            </a:r>
            <a:r>
              <a:rPr lang="en-US" dirty="0" err="1"/>
              <a:t>visualiser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données</a:t>
            </a:r>
            <a:r>
              <a:rPr lang="en-US" dirty="0"/>
              <a:t>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000ECD2-478B-4839-BD41-6164A9C20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D6FE141-FFE2-48EA-8A10-D0067D8E9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473AB16-F1D4-4FC8-8529-2A92A8DEA8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9611FE6-D78F-4C11-B8AF-793BFED9BC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99A5DCA-D8D2-4360-8385-27AF36474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1449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6AD51EB-971C-4722-9A98-42EB5ABCA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B7663F7-19AE-8649-986C-E461D0F70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476" y="685800"/>
            <a:ext cx="3909020" cy="19117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>
                <a:solidFill>
                  <a:srgbClr val="FF0000"/>
                </a:solidFill>
                <a:highlight>
                  <a:srgbClr val="C0C0C0"/>
                </a:highlight>
              </a:rPr>
              <a:t>Affichage</a:t>
            </a:r>
            <a:r>
              <a:rPr lang="en-US" dirty="0">
                <a:solidFill>
                  <a:srgbClr val="FF0000"/>
                </a:solidFill>
                <a:highlight>
                  <a:srgbClr val="C0C0C0"/>
                </a:highlight>
              </a:rPr>
              <a:t> sur un site web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783EF4F-50D9-7042-B8D2-2442275EC667}"/>
              </a:ext>
            </a:extLst>
          </p:cNvPr>
          <p:cNvSpPr txBox="1"/>
          <p:nvPr/>
        </p:nvSpPr>
        <p:spPr>
          <a:xfrm>
            <a:off x="1221476" y="3319364"/>
            <a:ext cx="3909020" cy="3215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Lancement</a:t>
            </a:r>
            <a:r>
              <a:rPr lang="en-US" dirty="0"/>
              <a:t> du </a:t>
            </a:r>
            <a:r>
              <a:rPr lang="en-US" dirty="0" err="1"/>
              <a:t>serveur</a:t>
            </a:r>
            <a:r>
              <a:rPr lang="en-US" dirty="0"/>
              <a:t> web sur le port 80</a:t>
            </a:r>
          </a:p>
          <a:p>
            <a:pPr marL="571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Modification du </a:t>
            </a:r>
            <a:r>
              <a:rPr lang="en-US" dirty="0" err="1"/>
              <a:t>fichier</a:t>
            </a:r>
            <a:r>
              <a:rPr lang="en-US" dirty="0"/>
              <a:t> </a:t>
            </a:r>
            <a:r>
              <a:rPr lang="en-US" dirty="0" err="1"/>
              <a:t>mqttwss.js</a:t>
            </a:r>
            <a:r>
              <a:rPr lang="en-US" dirty="0"/>
              <a:t> pour y </a:t>
            </a:r>
            <a:r>
              <a:rPr lang="en-US" dirty="0" err="1"/>
              <a:t>indiquer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propres</a:t>
            </a:r>
            <a:r>
              <a:rPr lang="en-US" dirty="0"/>
              <a:t> topics</a:t>
            </a:r>
          </a:p>
          <a:p>
            <a:pPr marL="571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Recherche localhost sur un </a:t>
            </a:r>
            <a:r>
              <a:rPr lang="en-US" dirty="0" err="1"/>
              <a:t>navigateur</a:t>
            </a:r>
            <a:r>
              <a:rPr lang="en-US" dirty="0"/>
              <a:t> 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en-US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4F818E7-B64F-E747-9AB5-BD6C91B06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141" y="685799"/>
            <a:ext cx="5184648" cy="548640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067C78B-85E8-4F6D-8955-09EB55C84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BB1DE1F-BC13-4674-9A74-6777A4E762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917D1C5A-B237-41CC-AA7E-C10F94DB03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0D033FD-B77C-4E68-803F-CCEAABD96E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FA2F8D1-81EE-405E-8A4A-04A30DCE4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5866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F11E342-9243-8646-8ADD-6E97BE133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49" y="2543174"/>
            <a:ext cx="7581901" cy="284321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FD55247-1754-444B-A1D2-34EF8B50B6DB}"/>
              </a:ext>
            </a:extLst>
          </p:cNvPr>
          <p:cNvSpPr txBox="1"/>
          <p:nvPr/>
        </p:nvSpPr>
        <p:spPr>
          <a:xfrm>
            <a:off x="1743685" y="1148447"/>
            <a:ext cx="8704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Connexion au serveur réussie via le site web (onglet Paramètres).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Affichage des données.</a:t>
            </a:r>
          </a:p>
        </p:txBody>
      </p:sp>
    </p:spTree>
    <p:extLst>
      <p:ext uri="{BB962C8B-B14F-4D97-AF65-F5344CB8AC3E}">
        <p14:creationId xmlns:p14="http://schemas.microsoft.com/office/powerpoint/2010/main" val="440968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périphérique, jauge, mètre&#10;&#10;Description générée automatiquement">
            <a:extLst>
              <a:ext uri="{FF2B5EF4-FFF2-40B4-BE49-F238E27FC236}">
                <a16:creationId xmlns:a16="http://schemas.microsoft.com/office/drawing/2014/main" id="{6A0ADF94-3158-F748-B30F-2960D7A69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787" y="2016481"/>
            <a:ext cx="5686426" cy="386203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B390729-18A0-4146-B7E2-15C14E6CE0CA}"/>
              </a:ext>
            </a:extLst>
          </p:cNvPr>
          <p:cNvSpPr txBox="1"/>
          <p:nvPr/>
        </p:nvSpPr>
        <p:spPr>
          <a:xfrm>
            <a:off x="2057401" y="887413"/>
            <a:ext cx="828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Tableau de bord indiquant nos données (Capture d’écran site web)</a:t>
            </a:r>
          </a:p>
        </p:txBody>
      </p:sp>
    </p:spTree>
    <p:extLst>
      <p:ext uri="{BB962C8B-B14F-4D97-AF65-F5344CB8AC3E}">
        <p14:creationId xmlns:p14="http://schemas.microsoft.com/office/powerpoint/2010/main" val="1198371553"/>
      </p:ext>
    </p:extLst>
  </p:cSld>
  <p:clrMapOvr>
    <a:masterClrMapping/>
  </p:clrMapOvr>
</p:sld>
</file>

<file path=ppt/theme/theme1.xml><?xml version="1.0" encoding="utf-8"?>
<a:theme xmlns:a="http://schemas.openxmlformats.org/drawingml/2006/main" name="StreetscapeVTI">
  <a:themeElements>
    <a:clrScheme name="AnalogousFromLightSeedRightStep">
      <a:dk1>
        <a:srgbClr val="000000"/>
      </a:dk1>
      <a:lt1>
        <a:srgbClr val="FFFFFF"/>
      </a:lt1>
      <a:dk2>
        <a:srgbClr val="243241"/>
      </a:dk2>
      <a:lt2>
        <a:srgbClr val="E8E2E4"/>
      </a:lt2>
      <a:accent1>
        <a:srgbClr val="75AA98"/>
      </a:accent1>
      <a:accent2>
        <a:srgbClr val="69ABB1"/>
      </a:accent2>
      <a:accent3>
        <a:srgbClr val="81A5C9"/>
      </a:accent3>
      <a:accent4>
        <a:srgbClr val="757CC4"/>
      </a:accent4>
      <a:accent5>
        <a:srgbClr val="A38ECF"/>
      </a:accent5>
      <a:accent6>
        <a:srgbClr val="B075C4"/>
      </a:accent6>
      <a:hlink>
        <a:srgbClr val="AE6981"/>
      </a:hlink>
      <a:folHlink>
        <a:srgbClr val="7F7F7F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reetscapeVTI" id="{B20F88EA-96D0-4E96-9207-A1488DAC5867}" vid="{3F7E5CFE-E584-4E58-A75E-141AC45B14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157</Words>
  <Application>Microsoft Office PowerPoint</Application>
  <PresentationFormat>Grand écran</PresentationFormat>
  <Paragraphs>19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Arial</vt:lpstr>
      <vt:lpstr>Consolas</vt:lpstr>
      <vt:lpstr>Franklin Gothic Heavy</vt:lpstr>
      <vt:lpstr>StreetscapeVTI</vt:lpstr>
      <vt:lpstr>Objets Connectés </vt:lpstr>
      <vt:lpstr>Présentation PowerPoint</vt:lpstr>
      <vt:lpstr>Présentation PowerPoint</vt:lpstr>
      <vt:lpstr>Diffusion des données sur le serveur </vt:lpstr>
      <vt:lpstr>Vérification sur l’application mqtt </vt:lpstr>
      <vt:lpstr>Affichage sur un site web 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Objets Connectés </dc:title>
  <dc:creator>Nadjib Khammar</dc:creator>
  <cp:lastModifiedBy>Alex truong</cp:lastModifiedBy>
  <cp:revision>2</cp:revision>
  <dcterms:created xsi:type="dcterms:W3CDTF">2022-01-08T16:18:17Z</dcterms:created>
  <dcterms:modified xsi:type="dcterms:W3CDTF">2022-01-08T18:03:48Z</dcterms:modified>
</cp:coreProperties>
</file>